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24"/>
  </p:notesMasterIdLst>
  <p:sldIdLst>
    <p:sldId id="256" r:id="rId2"/>
    <p:sldId id="257" r:id="rId3"/>
    <p:sldId id="260" r:id="rId4"/>
    <p:sldId id="261" r:id="rId5"/>
    <p:sldId id="262" r:id="rId6"/>
    <p:sldId id="258" r:id="rId7"/>
    <p:sldId id="259" r:id="rId8"/>
    <p:sldId id="263" r:id="rId9"/>
    <p:sldId id="264" r:id="rId10"/>
    <p:sldId id="268" r:id="rId11"/>
    <p:sldId id="269" r:id="rId12"/>
    <p:sldId id="270" r:id="rId13"/>
    <p:sldId id="271" r:id="rId14"/>
    <p:sldId id="272" r:id="rId15"/>
    <p:sldId id="273" r:id="rId16"/>
    <p:sldId id="267" r:id="rId17"/>
    <p:sldId id="274" r:id="rId18"/>
    <p:sldId id="277" r:id="rId19"/>
    <p:sldId id="278" r:id="rId20"/>
    <p:sldId id="275" r:id="rId21"/>
    <p:sldId id="276" r:id="rId22"/>
    <p:sldId id="279"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3" autoAdjust="0"/>
    <p:restoredTop sz="94660"/>
  </p:normalViewPr>
  <p:slideViewPr>
    <p:cSldViewPr snapToGrid="0">
      <p:cViewPr varScale="1">
        <p:scale>
          <a:sx n="88" d="100"/>
          <a:sy n="88" d="100"/>
        </p:scale>
        <p:origin x="485" y="31"/>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102BC3-C843-497D-B1BC-6FE6B49A10D3}" type="datetimeFigureOut">
              <a:rPr lang="en-US" smtClean="0"/>
              <a:t>3/31/2020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4C01A76-3E2C-4AA5-8EE0-A1736E3C4D3F}" type="slidenum">
              <a:rPr lang="en-US" smtClean="0"/>
              <a:t>‹#›</a:t>
            </a:fld>
            <a:endParaRPr lang="en-US" dirty="0"/>
          </a:p>
        </p:txBody>
      </p:sp>
    </p:spTree>
    <p:extLst>
      <p:ext uri="{BB962C8B-B14F-4D97-AF65-F5344CB8AC3E}">
        <p14:creationId xmlns:p14="http://schemas.microsoft.com/office/powerpoint/2010/main" val="7792140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FC7693F-CA52-40C2-B8BE-F202308C5D29}" type="datetimeFigureOut">
              <a:rPr lang="en-US" smtClean="0"/>
              <a:t>3/31/2020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F98B86B-3CD1-4FD8-BA0F-DA530F892BAC}" type="slidenum">
              <a:rPr lang="en-US" smtClean="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05698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FC7693F-CA52-40C2-B8BE-F202308C5D29}" type="datetimeFigureOut">
              <a:rPr lang="en-US" smtClean="0"/>
              <a:t>3/31/2020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F98B86B-3CD1-4FD8-BA0F-DA530F892BAC}" type="slidenum">
              <a:rPr lang="en-US" smtClean="0"/>
              <a:t>‹#›</a:t>
            </a:fld>
            <a:endParaRPr lang="en-US" dirty="0"/>
          </a:p>
        </p:txBody>
      </p:sp>
    </p:spTree>
    <p:extLst>
      <p:ext uri="{BB962C8B-B14F-4D97-AF65-F5344CB8AC3E}">
        <p14:creationId xmlns:p14="http://schemas.microsoft.com/office/powerpoint/2010/main" val="26064452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FC7693F-CA52-40C2-B8BE-F202308C5D29}" type="datetimeFigureOut">
              <a:rPr lang="en-US" smtClean="0"/>
              <a:t>3/31/2020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F98B86B-3CD1-4FD8-BA0F-DA530F892BAC}" type="slidenum">
              <a:rPr lang="en-US" smtClean="0"/>
              <a:t>‹#›</a:t>
            </a:fld>
            <a:endParaRPr lang="en-US" dirty="0"/>
          </a:p>
        </p:txBody>
      </p:sp>
    </p:spTree>
    <p:extLst>
      <p:ext uri="{BB962C8B-B14F-4D97-AF65-F5344CB8AC3E}">
        <p14:creationId xmlns:p14="http://schemas.microsoft.com/office/powerpoint/2010/main" val="42257629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FC7693F-CA52-40C2-B8BE-F202308C5D29}" type="datetimeFigureOut">
              <a:rPr lang="en-US" smtClean="0"/>
              <a:t>3/31/2020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F98B86B-3CD1-4FD8-BA0F-DA530F892BAC}" type="slidenum">
              <a:rPr lang="en-US" smtClean="0"/>
              <a:t>‹#›</a:t>
            </a:fld>
            <a:endParaRPr lang="en-US" dirty="0"/>
          </a:p>
        </p:txBody>
      </p:sp>
    </p:spTree>
    <p:extLst>
      <p:ext uri="{BB962C8B-B14F-4D97-AF65-F5344CB8AC3E}">
        <p14:creationId xmlns:p14="http://schemas.microsoft.com/office/powerpoint/2010/main" val="25451544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FC7693F-CA52-40C2-B8BE-F202308C5D29}" type="datetimeFigureOut">
              <a:rPr lang="en-US" smtClean="0"/>
              <a:t>3/31/2020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F98B86B-3CD1-4FD8-BA0F-DA530F892BAC}" type="slidenum">
              <a:rPr lang="en-US" smtClean="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045808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FC7693F-CA52-40C2-B8BE-F202308C5D29}" type="datetimeFigureOut">
              <a:rPr lang="en-US" smtClean="0"/>
              <a:t>3/31/2020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F98B86B-3CD1-4FD8-BA0F-DA530F892BAC}" type="slidenum">
              <a:rPr lang="en-US" smtClean="0"/>
              <a:t>‹#›</a:t>
            </a:fld>
            <a:endParaRPr lang="en-US" dirty="0"/>
          </a:p>
        </p:txBody>
      </p:sp>
    </p:spTree>
    <p:extLst>
      <p:ext uri="{BB962C8B-B14F-4D97-AF65-F5344CB8AC3E}">
        <p14:creationId xmlns:p14="http://schemas.microsoft.com/office/powerpoint/2010/main" val="38090163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FC7693F-CA52-40C2-B8BE-F202308C5D29}" type="datetimeFigureOut">
              <a:rPr lang="en-US" smtClean="0"/>
              <a:t>3/31/2020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BF98B86B-3CD1-4FD8-BA0F-DA530F892BAC}" type="slidenum">
              <a:rPr lang="en-US" smtClean="0"/>
              <a:t>‹#›</a:t>
            </a:fld>
            <a:endParaRPr lang="en-US" dirty="0"/>
          </a:p>
        </p:txBody>
      </p:sp>
    </p:spTree>
    <p:extLst>
      <p:ext uri="{BB962C8B-B14F-4D97-AF65-F5344CB8AC3E}">
        <p14:creationId xmlns:p14="http://schemas.microsoft.com/office/powerpoint/2010/main" val="1688975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FC7693F-CA52-40C2-B8BE-F202308C5D29}" type="datetimeFigureOut">
              <a:rPr lang="en-US" smtClean="0"/>
              <a:t>3/31/2020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BF98B86B-3CD1-4FD8-BA0F-DA530F892BAC}" type="slidenum">
              <a:rPr lang="en-US" smtClean="0"/>
              <a:t>‹#›</a:t>
            </a:fld>
            <a:endParaRPr lang="en-US" dirty="0"/>
          </a:p>
        </p:txBody>
      </p:sp>
    </p:spTree>
    <p:extLst>
      <p:ext uri="{BB962C8B-B14F-4D97-AF65-F5344CB8AC3E}">
        <p14:creationId xmlns:p14="http://schemas.microsoft.com/office/powerpoint/2010/main" val="39186860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4FC7693F-CA52-40C2-B8BE-F202308C5D29}" type="datetimeFigureOut">
              <a:rPr lang="en-US" smtClean="0"/>
              <a:t>3/31/2020</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dirty="0"/>
          </a:p>
        </p:txBody>
      </p:sp>
      <p:sp>
        <p:nvSpPr>
          <p:cNvPr id="9" name="Slide Number Placeholder 8"/>
          <p:cNvSpPr>
            <a:spLocks noGrp="1"/>
          </p:cNvSpPr>
          <p:nvPr>
            <p:ph type="sldNum" sz="quarter" idx="12"/>
          </p:nvPr>
        </p:nvSpPr>
        <p:spPr/>
        <p:txBody>
          <a:bodyPr/>
          <a:lstStyle/>
          <a:p>
            <a:fld id="{BF98B86B-3CD1-4FD8-BA0F-DA530F892BAC}" type="slidenum">
              <a:rPr lang="en-US" smtClean="0"/>
              <a:t>‹#›</a:t>
            </a:fld>
            <a:endParaRPr lang="en-US" dirty="0"/>
          </a:p>
        </p:txBody>
      </p:sp>
    </p:spTree>
    <p:extLst>
      <p:ext uri="{BB962C8B-B14F-4D97-AF65-F5344CB8AC3E}">
        <p14:creationId xmlns:p14="http://schemas.microsoft.com/office/powerpoint/2010/main" val="2939239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4FC7693F-CA52-40C2-B8BE-F202308C5D29}" type="datetimeFigureOut">
              <a:rPr lang="en-US" smtClean="0"/>
              <a:t>3/31/2020</a:t>
            </a:fld>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BF98B86B-3CD1-4FD8-BA0F-DA530F892BAC}" type="slidenum">
              <a:rPr lang="en-US" smtClean="0"/>
              <a:t>‹#›</a:t>
            </a:fld>
            <a:endParaRPr lang="en-US" dirty="0"/>
          </a:p>
        </p:txBody>
      </p:sp>
    </p:spTree>
    <p:extLst>
      <p:ext uri="{BB962C8B-B14F-4D97-AF65-F5344CB8AC3E}">
        <p14:creationId xmlns:p14="http://schemas.microsoft.com/office/powerpoint/2010/main" val="39801796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FC7693F-CA52-40C2-B8BE-F202308C5D29}" type="datetimeFigureOut">
              <a:rPr lang="en-US" smtClean="0"/>
              <a:t>3/31/2020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F98B86B-3CD1-4FD8-BA0F-DA530F892BAC}" type="slidenum">
              <a:rPr lang="en-US" smtClean="0"/>
              <a:t>‹#›</a:t>
            </a:fld>
            <a:endParaRPr lang="en-US" dirty="0"/>
          </a:p>
        </p:txBody>
      </p:sp>
    </p:spTree>
    <p:extLst>
      <p:ext uri="{BB962C8B-B14F-4D97-AF65-F5344CB8AC3E}">
        <p14:creationId xmlns:p14="http://schemas.microsoft.com/office/powerpoint/2010/main" val="33447754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4FC7693F-CA52-40C2-B8BE-F202308C5D29}" type="datetimeFigureOut">
              <a:rPr lang="en-US" smtClean="0"/>
              <a:t>3/31/2020</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BF98B86B-3CD1-4FD8-BA0F-DA530F892BAC}" type="slidenum">
              <a:rPr lang="en-US" smtClean="0"/>
              <a:t>‹#›</a:t>
            </a:fld>
            <a:endParaRPr 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69036816"/>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6.xml"/><Relationship Id="rId5" Type="http://schemas.openxmlformats.org/officeDocument/2006/relationships/image" Target="../media/image20.svg"/><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6.xml"/><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6.xml"/><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B4396C-536A-4081-9194-C99BC296F97C}"/>
              </a:ext>
            </a:extLst>
          </p:cNvPr>
          <p:cNvSpPr>
            <a:spLocks noGrp="1"/>
          </p:cNvSpPr>
          <p:nvPr>
            <p:ph type="ctrTitle"/>
          </p:nvPr>
        </p:nvSpPr>
        <p:spPr>
          <a:xfrm>
            <a:off x="293588" y="571223"/>
            <a:ext cx="11671326" cy="3662314"/>
          </a:xfrm>
        </p:spPr>
        <p:txBody>
          <a:bodyPr>
            <a:normAutofit/>
          </a:bodyPr>
          <a:lstStyle/>
          <a:p>
            <a:pPr algn="ctr"/>
            <a:r>
              <a:rPr lang="en-US" dirty="0"/>
              <a:t>How Bad Has COVID-19 Been for the Stock Market?</a:t>
            </a:r>
          </a:p>
        </p:txBody>
      </p:sp>
      <p:sp>
        <p:nvSpPr>
          <p:cNvPr id="3" name="Subtitle 2">
            <a:extLst>
              <a:ext uri="{FF2B5EF4-FFF2-40B4-BE49-F238E27FC236}">
                <a16:creationId xmlns:a16="http://schemas.microsoft.com/office/drawing/2014/main" id="{E2E04EDF-078A-485A-8D91-76AC0D618713}"/>
              </a:ext>
            </a:extLst>
          </p:cNvPr>
          <p:cNvSpPr>
            <a:spLocks noGrp="1"/>
          </p:cNvSpPr>
          <p:nvPr>
            <p:ph type="subTitle" idx="1"/>
          </p:nvPr>
        </p:nvSpPr>
        <p:spPr/>
        <p:txBody>
          <a:bodyPr/>
          <a:lstStyle/>
          <a:p>
            <a:r>
              <a:rPr lang="en-US" dirty="0"/>
              <a:t>By: Jacob Avchen, Jacob Hollander, and Salvatore Russo</a:t>
            </a:r>
          </a:p>
        </p:txBody>
      </p:sp>
    </p:spTree>
    <p:extLst>
      <p:ext uri="{BB962C8B-B14F-4D97-AF65-F5344CB8AC3E}">
        <p14:creationId xmlns:p14="http://schemas.microsoft.com/office/powerpoint/2010/main" val="28417030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E280AA17-6002-4EFD-8DA1-D56015F605C5}"/>
              </a:ext>
            </a:extLst>
          </p:cNvPr>
          <p:cNvSpPr txBox="1"/>
          <p:nvPr/>
        </p:nvSpPr>
        <p:spPr>
          <a:xfrm>
            <a:off x="1" y="0"/>
            <a:ext cx="12192000" cy="1446550"/>
          </a:xfrm>
          <a:prstGeom prst="rect">
            <a:avLst/>
          </a:prstGeom>
          <a:noFill/>
        </p:spPr>
        <p:txBody>
          <a:bodyPr wrap="square" rtlCol="0">
            <a:spAutoFit/>
          </a:bodyPr>
          <a:lstStyle/>
          <a:p>
            <a:pPr algn="ctr"/>
            <a:r>
              <a:rPr lang="en-US" sz="4400" dirty="0"/>
              <a:t>CARZ vs Dow Jones and S&amp;P 500</a:t>
            </a:r>
          </a:p>
          <a:p>
            <a:pPr algn="ctr"/>
            <a:r>
              <a:rPr lang="en-US" sz="4400" dirty="0"/>
              <a:t>(Automotive Industry)</a:t>
            </a:r>
          </a:p>
        </p:txBody>
      </p:sp>
      <p:pic>
        <p:nvPicPr>
          <p:cNvPr id="4" name="Picture 3">
            <a:extLst>
              <a:ext uri="{FF2B5EF4-FFF2-40B4-BE49-F238E27FC236}">
                <a16:creationId xmlns:a16="http://schemas.microsoft.com/office/drawing/2014/main" id="{996C3D88-03E8-472E-B725-C9EEC9C65134}"/>
              </a:ext>
            </a:extLst>
          </p:cNvPr>
          <p:cNvPicPr>
            <a:picLocks noChangeAspect="1"/>
          </p:cNvPicPr>
          <p:nvPr/>
        </p:nvPicPr>
        <p:blipFill>
          <a:blip r:embed="rId2"/>
          <a:stretch>
            <a:fillRect/>
          </a:stretch>
        </p:blipFill>
        <p:spPr>
          <a:xfrm>
            <a:off x="0" y="1446550"/>
            <a:ext cx="12192000" cy="5411450"/>
          </a:xfrm>
          <a:prstGeom prst="rect">
            <a:avLst/>
          </a:prstGeom>
        </p:spPr>
      </p:pic>
    </p:spTree>
    <p:extLst>
      <p:ext uri="{BB962C8B-B14F-4D97-AF65-F5344CB8AC3E}">
        <p14:creationId xmlns:p14="http://schemas.microsoft.com/office/powerpoint/2010/main" val="24295469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E280AA17-6002-4EFD-8DA1-D56015F605C5}"/>
              </a:ext>
            </a:extLst>
          </p:cNvPr>
          <p:cNvSpPr txBox="1"/>
          <p:nvPr/>
        </p:nvSpPr>
        <p:spPr>
          <a:xfrm>
            <a:off x="0" y="0"/>
            <a:ext cx="12191999" cy="1446550"/>
          </a:xfrm>
          <a:prstGeom prst="rect">
            <a:avLst/>
          </a:prstGeom>
          <a:noFill/>
        </p:spPr>
        <p:txBody>
          <a:bodyPr wrap="square" rtlCol="0">
            <a:spAutoFit/>
          </a:bodyPr>
          <a:lstStyle/>
          <a:p>
            <a:pPr algn="ctr"/>
            <a:r>
              <a:rPr lang="en-US" sz="4400" dirty="0"/>
              <a:t>FTXG vs Dow Jones and S&amp;P 500</a:t>
            </a:r>
          </a:p>
          <a:p>
            <a:pPr algn="ctr"/>
            <a:r>
              <a:rPr lang="en-US" sz="4400" dirty="0"/>
              <a:t>(Food &amp; Beverage)</a:t>
            </a:r>
          </a:p>
        </p:txBody>
      </p:sp>
      <p:pic>
        <p:nvPicPr>
          <p:cNvPr id="2" name="Picture 1">
            <a:extLst>
              <a:ext uri="{FF2B5EF4-FFF2-40B4-BE49-F238E27FC236}">
                <a16:creationId xmlns:a16="http://schemas.microsoft.com/office/drawing/2014/main" id="{CAC947B3-104A-42FD-A63B-BDB50AE07EAF}"/>
              </a:ext>
            </a:extLst>
          </p:cNvPr>
          <p:cNvPicPr>
            <a:picLocks noChangeAspect="1"/>
          </p:cNvPicPr>
          <p:nvPr/>
        </p:nvPicPr>
        <p:blipFill>
          <a:blip r:embed="rId2"/>
          <a:stretch>
            <a:fillRect/>
          </a:stretch>
        </p:blipFill>
        <p:spPr>
          <a:xfrm>
            <a:off x="0" y="1446550"/>
            <a:ext cx="12192000" cy="5411450"/>
          </a:xfrm>
          <a:prstGeom prst="rect">
            <a:avLst/>
          </a:prstGeom>
        </p:spPr>
      </p:pic>
    </p:spTree>
    <p:extLst>
      <p:ext uri="{BB962C8B-B14F-4D97-AF65-F5344CB8AC3E}">
        <p14:creationId xmlns:p14="http://schemas.microsoft.com/office/powerpoint/2010/main" val="1080578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E280AA17-6002-4EFD-8DA1-D56015F605C5}"/>
              </a:ext>
            </a:extLst>
          </p:cNvPr>
          <p:cNvSpPr txBox="1"/>
          <p:nvPr/>
        </p:nvSpPr>
        <p:spPr>
          <a:xfrm>
            <a:off x="0" y="0"/>
            <a:ext cx="12191999" cy="1446550"/>
          </a:xfrm>
          <a:prstGeom prst="rect">
            <a:avLst/>
          </a:prstGeom>
          <a:noFill/>
        </p:spPr>
        <p:txBody>
          <a:bodyPr wrap="square" rtlCol="0">
            <a:spAutoFit/>
          </a:bodyPr>
          <a:lstStyle/>
          <a:p>
            <a:pPr algn="ctr"/>
            <a:r>
              <a:rPr lang="en-US" sz="4400" dirty="0"/>
              <a:t>IYZ vs Dow Jones and S&amp;P 500</a:t>
            </a:r>
          </a:p>
          <a:p>
            <a:pPr algn="ctr"/>
            <a:r>
              <a:rPr lang="en-US" sz="4400" dirty="0"/>
              <a:t>(Telecommunications)</a:t>
            </a:r>
          </a:p>
        </p:txBody>
      </p:sp>
      <p:pic>
        <p:nvPicPr>
          <p:cNvPr id="2" name="Picture 1">
            <a:extLst>
              <a:ext uri="{FF2B5EF4-FFF2-40B4-BE49-F238E27FC236}">
                <a16:creationId xmlns:a16="http://schemas.microsoft.com/office/drawing/2014/main" id="{D3B09590-192E-41E1-942A-5D31065CFAED}"/>
              </a:ext>
            </a:extLst>
          </p:cNvPr>
          <p:cNvPicPr>
            <a:picLocks noChangeAspect="1"/>
          </p:cNvPicPr>
          <p:nvPr/>
        </p:nvPicPr>
        <p:blipFill>
          <a:blip r:embed="rId2"/>
          <a:stretch>
            <a:fillRect/>
          </a:stretch>
        </p:blipFill>
        <p:spPr>
          <a:xfrm>
            <a:off x="-1" y="1446550"/>
            <a:ext cx="12192000" cy="5411450"/>
          </a:xfrm>
          <a:prstGeom prst="rect">
            <a:avLst/>
          </a:prstGeom>
        </p:spPr>
      </p:pic>
    </p:spTree>
    <p:extLst>
      <p:ext uri="{BB962C8B-B14F-4D97-AF65-F5344CB8AC3E}">
        <p14:creationId xmlns:p14="http://schemas.microsoft.com/office/powerpoint/2010/main" val="30968172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E280AA17-6002-4EFD-8DA1-D56015F605C5}"/>
              </a:ext>
            </a:extLst>
          </p:cNvPr>
          <p:cNvSpPr txBox="1"/>
          <p:nvPr/>
        </p:nvSpPr>
        <p:spPr>
          <a:xfrm>
            <a:off x="0" y="0"/>
            <a:ext cx="12191999" cy="1446550"/>
          </a:xfrm>
          <a:prstGeom prst="rect">
            <a:avLst/>
          </a:prstGeom>
          <a:noFill/>
        </p:spPr>
        <p:txBody>
          <a:bodyPr wrap="square" rtlCol="0">
            <a:spAutoFit/>
          </a:bodyPr>
          <a:lstStyle/>
          <a:p>
            <a:pPr algn="ctr"/>
            <a:r>
              <a:rPr lang="en-US" sz="4400" dirty="0"/>
              <a:t>PDBC vs Dow Jones and S&amp;P 500</a:t>
            </a:r>
          </a:p>
          <a:p>
            <a:pPr algn="ctr"/>
            <a:r>
              <a:rPr lang="en-US" sz="4400" dirty="0"/>
              <a:t>(Commodities)</a:t>
            </a:r>
          </a:p>
        </p:txBody>
      </p:sp>
      <p:pic>
        <p:nvPicPr>
          <p:cNvPr id="2" name="Picture 1">
            <a:extLst>
              <a:ext uri="{FF2B5EF4-FFF2-40B4-BE49-F238E27FC236}">
                <a16:creationId xmlns:a16="http://schemas.microsoft.com/office/drawing/2014/main" id="{3090BBCD-EC4E-4E91-B793-CC5D824EAA99}"/>
              </a:ext>
            </a:extLst>
          </p:cNvPr>
          <p:cNvPicPr>
            <a:picLocks noChangeAspect="1"/>
          </p:cNvPicPr>
          <p:nvPr/>
        </p:nvPicPr>
        <p:blipFill>
          <a:blip r:embed="rId2"/>
          <a:stretch>
            <a:fillRect/>
          </a:stretch>
        </p:blipFill>
        <p:spPr>
          <a:xfrm>
            <a:off x="-1" y="1446550"/>
            <a:ext cx="12192000" cy="5411450"/>
          </a:xfrm>
          <a:prstGeom prst="rect">
            <a:avLst/>
          </a:prstGeom>
        </p:spPr>
      </p:pic>
    </p:spTree>
    <p:extLst>
      <p:ext uri="{BB962C8B-B14F-4D97-AF65-F5344CB8AC3E}">
        <p14:creationId xmlns:p14="http://schemas.microsoft.com/office/powerpoint/2010/main" val="23814044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E280AA17-6002-4EFD-8DA1-D56015F605C5}"/>
              </a:ext>
            </a:extLst>
          </p:cNvPr>
          <p:cNvSpPr txBox="1"/>
          <p:nvPr/>
        </p:nvSpPr>
        <p:spPr>
          <a:xfrm>
            <a:off x="0" y="0"/>
            <a:ext cx="12191999" cy="1446550"/>
          </a:xfrm>
          <a:prstGeom prst="rect">
            <a:avLst/>
          </a:prstGeom>
          <a:noFill/>
        </p:spPr>
        <p:txBody>
          <a:bodyPr wrap="square" rtlCol="0">
            <a:spAutoFit/>
          </a:bodyPr>
          <a:lstStyle/>
          <a:p>
            <a:pPr algn="ctr"/>
            <a:r>
              <a:rPr lang="en-US" sz="4400" dirty="0"/>
              <a:t>XRT vs Dow Jones and S&amp;P 500</a:t>
            </a:r>
          </a:p>
          <a:p>
            <a:pPr algn="ctr"/>
            <a:r>
              <a:rPr lang="en-US" sz="4400" dirty="0"/>
              <a:t>(Retail)</a:t>
            </a:r>
          </a:p>
        </p:txBody>
      </p:sp>
      <p:pic>
        <p:nvPicPr>
          <p:cNvPr id="2" name="Picture 1">
            <a:extLst>
              <a:ext uri="{FF2B5EF4-FFF2-40B4-BE49-F238E27FC236}">
                <a16:creationId xmlns:a16="http://schemas.microsoft.com/office/drawing/2014/main" id="{EDD2CBC4-9628-4BBA-88BC-F5751913F65E}"/>
              </a:ext>
            </a:extLst>
          </p:cNvPr>
          <p:cNvPicPr>
            <a:picLocks noChangeAspect="1"/>
          </p:cNvPicPr>
          <p:nvPr/>
        </p:nvPicPr>
        <p:blipFill>
          <a:blip r:embed="rId2"/>
          <a:stretch>
            <a:fillRect/>
          </a:stretch>
        </p:blipFill>
        <p:spPr>
          <a:xfrm>
            <a:off x="-1" y="1446550"/>
            <a:ext cx="12192000" cy="5411450"/>
          </a:xfrm>
          <a:prstGeom prst="rect">
            <a:avLst/>
          </a:prstGeom>
        </p:spPr>
      </p:pic>
    </p:spTree>
    <p:extLst>
      <p:ext uri="{BB962C8B-B14F-4D97-AF65-F5344CB8AC3E}">
        <p14:creationId xmlns:p14="http://schemas.microsoft.com/office/powerpoint/2010/main" val="4789481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87E9152-FE9C-48C8-9BA4-1BB22C6B731D}"/>
              </a:ext>
            </a:extLst>
          </p:cNvPr>
          <p:cNvSpPr txBox="1"/>
          <p:nvPr/>
        </p:nvSpPr>
        <p:spPr>
          <a:xfrm>
            <a:off x="1170085" y="418781"/>
            <a:ext cx="9989062" cy="1015663"/>
          </a:xfrm>
          <a:prstGeom prst="rect">
            <a:avLst/>
          </a:prstGeom>
          <a:noFill/>
        </p:spPr>
        <p:txBody>
          <a:bodyPr wrap="square" rtlCol="0">
            <a:spAutoFit/>
          </a:bodyPr>
          <a:lstStyle/>
          <a:p>
            <a:pPr algn="ctr"/>
            <a:r>
              <a:rPr lang="en-US" sz="6000" dirty="0"/>
              <a:t>Conclusion</a:t>
            </a:r>
          </a:p>
        </p:txBody>
      </p:sp>
      <p:sp>
        <p:nvSpPr>
          <p:cNvPr id="3" name="TextBox 2">
            <a:extLst>
              <a:ext uri="{FF2B5EF4-FFF2-40B4-BE49-F238E27FC236}">
                <a16:creationId xmlns:a16="http://schemas.microsoft.com/office/drawing/2014/main" id="{060CA047-2449-4DF5-8CF6-41650548E87F}"/>
              </a:ext>
            </a:extLst>
          </p:cNvPr>
          <p:cNvSpPr txBox="1"/>
          <p:nvPr/>
        </p:nvSpPr>
        <p:spPr>
          <a:xfrm>
            <a:off x="1170085" y="1824409"/>
            <a:ext cx="9989062" cy="2031325"/>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Most markets are performing similarly to the overall indexes.</a:t>
            </a:r>
          </a:p>
          <a:p>
            <a:pPr marL="742950" lvl="1"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The Automotive, Food &amp; Beverage, and Commodities Industries/Stocks are performing about the same as the overall market. This isn’t much of a surprise, as some auto manufacturers are retro-fitting equipment to help with the pandemic.</a:t>
            </a:r>
          </a:p>
          <a:p>
            <a:pPr marL="742950" lvl="1"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Telecommunications is the only market that has outperformed the market since the crash.</a:t>
            </a:r>
          </a:p>
          <a:p>
            <a:pPr marL="742950" lvl="1"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The retail industry has been hit hard. With forced closures of non-essential businesses, and people unable to work, they will be focusing on purchasing only the essentials.</a:t>
            </a:r>
          </a:p>
        </p:txBody>
      </p:sp>
      <p:sp>
        <p:nvSpPr>
          <p:cNvPr id="4" name="TextBox 3">
            <a:extLst>
              <a:ext uri="{FF2B5EF4-FFF2-40B4-BE49-F238E27FC236}">
                <a16:creationId xmlns:a16="http://schemas.microsoft.com/office/drawing/2014/main" id="{5B56033C-9943-46D4-B5C2-3CC9AD747C29}"/>
              </a:ext>
            </a:extLst>
          </p:cNvPr>
          <p:cNvSpPr txBox="1"/>
          <p:nvPr/>
        </p:nvSpPr>
        <p:spPr>
          <a:xfrm>
            <a:off x="1170085" y="5405105"/>
            <a:ext cx="8992322" cy="923330"/>
          </a:xfrm>
          <a:prstGeom prst="rect">
            <a:avLst/>
          </a:prstGeom>
          <a:noFill/>
        </p:spPr>
        <p:txBody>
          <a:bodyPr wrap="square" rtlCol="0">
            <a:spAutoFit/>
          </a:bodyPr>
          <a:lstStyle/>
          <a:p>
            <a:pPr marL="285750" indent="-285750">
              <a:buFont typeface="Arial" panose="020B0604020202020204" pitchFamily="34" charset="0"/>
              <a:buChar char="•"/>
            </a:pPr>
            <a:r>
              <a:rPr lang="en-US" dirty="0"/>
              <a:t>Low sample size</a:t>
            </a:r>
          </a:p>
          <a:p>
            <a:pPr marL="285750" indent="-285750">
              <a:buFont typeface="Arial" panose="020B0604020202020204" pitchFamily="34" charset="0"/>
              <a:buChar char="•"/>
            </a:pPr>
            <a:r>
              <a:rPr lang="en-US" dirty="0"/>
              <a:t>Somewhat limited API</a:t>
            </a:r>
          </a:p>
          <a:p>
            <a:pPr marL="285750" indent="-285750">
              <a:buFont typeface="Arial" panose="020B0604020202020204" pitchFamily="34" charset="0"/>
              <a:buChar char="•"/>
            </a:pPr>
            <a:r>
              <a:rPr lang="en-US" dirty="0"/>
              <a:t>Time</a:t>
            </a:r>
          </a:p>
        </p:txBody>
      </p:sp>
      <p:sp>
        <p:nvSpPr>
          <p:cNvPr id="5" name="TextBox 4">
            <a:extLst>
              <a:ext uri="{FF2B5EF4-FFF2-40B4-BE49-F238E27FC236}">
                <a16:creationId xmlns:a16="http://schemas.microsoft.com/office/drawing/2014/main" id="{9F42FB6C-9082-4794-973B-9913A1F0CC7A}"/>
              </a:ext>
            </a:extLst>
          </p:cNvPr>
          <p:cNvSpPr txBox="1"/>
          <p:nvPr/>
        </p:nvSpPr>
        <p:spPr>
          <a:xfrm>
            <a:off x="6166783" y="4493994"/>
            <a:ext cx="184731" cy="369332"/>
          </a:xfrm>
          <a:prstGeom prst="rect">
            <a:avLst/>
          </a:prstGeom>
          <a:noFill/>
        </p:spPr>
        <p:txBody>
          <a:bodyPr wrap="none" rtlCol="0">
            <a:spAutoFit/>
          </a:bodyPr>
          <a:lstStyle/>
          <a:p>
            <a:endParaRPr lang="en-US" dirty="0"/>
          </a:p>
        </p:txBody>
      </p:sp>
      <p:sp>
        <p:nvSpPr>
          <p:cNvPr id="6" name="TextBox 5">
            <a:extLst>
              <a:ext uri="{FF2B5EF4-FFF2-40B4-BE49-F238E27FC236}">
                <a16:creationId xmlns:a16="http://schemas.microsoft.com/office/drawing/2014/main" id="{AB5B0995-CC48-497C-8934-5203DF1F8C18}"/>
              </a:ext>
            </a:extLst>
          </p:cNvPr>
          <p:cNvSpPr txBox="1"/>
          <p:nvPr/>
        </p:nvSpPr>
        <p:spPr>
          <a:xfrm>
            <a:off x="2434066" y="4245699"/>
            <a:ext cx="7323868" cy="769441"/>
          </a:xfrm>
          <a:prstGeom prst="rect">
            <a:avLst/>
          </a:prstGeom>
          <a:noFill/>
        </p:spPr>
        <p:txBody>
          <a:bodyPr wrap="square" rtlCol="0">
            <a:spAutoFit/>
          </a:bodyPr>
          <a:lstStyle/>
          <a:p>
            <a:pPr algn="ctr"/>
            <a:r>
              <a:rPr lang="en-US" sz="4400" dirty="0"/>
              <a:t>Limitations</a:t>
            </a:r>
          </a:p>
        </p:txBody>
      </p:sp>
    </p:spTree>
    <p:extLst>
      <p:ext uri="{BB962C8B-B14F-4D97-AF65-F5344CB8AC3E}">
        <p14:creationId xmlns:p14="http://schemas.microsoft.com/office/powerpoint/2010/main" val="7602064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175F76C-1991-42F1-BD78-B772FFB19074}"/>
              </a:ext>
            </a:extLst>
          </p:cNvPr>
          <p:cNvSpPr txBox="1"/>
          <p:nvPr/>
        </p:nvSpPr>
        <p:spPr>
          <a:xfrm>
            <a:off x="0" y="0"/>
            <a:ext cx="12192000" cy="1938992"/>
          </a:xfrm>
          <a:prstGeom prst="rect">
            <a:avLst/>
          </a:prstGeom>
          <a:noFill/>
        </p:spPr>
        <p:txBody>
          <a:bodyPr wrap="square" rtlCol="0">
            <a:spAutoFit/>
          </a:bodyPr>
          <a:lstStyle/>
          <a:p>
            <a:pPr algn="ctr"/>
            <a:r>
              <a:rPr lang="en-US" sz="4000" dirty="0"/>
              <a:t>Question 3:</a:t>
            </a:r>
          </a:p>
          <a:p>
            <a:pPr algn="ctr"/>
            <a:r>
              <a:rPr lang="en-US" sz="4000" dirty="0"/>
              <a:t>How Does the Crash Caused by COVID-19</a:t>
            </a:r>
          </a:p>
          <a:p>
            <a:pPr algn="ctr"/>
            <a:r>
              <a:rPr lang="en-US" sz="4000" dirty="0"/>
              <a:t>Compare to the Stock Market Crash of 2008?</a:t>
            </a:r>
          </a:p>
        </p:txBody>
      </p:sp>
      <p:sp>
        <p:nvSpPr>
          <p:cNvPr id="5" name="TextBox 4">
            <a:extLst>
              <a:ext uri="{FF2B5EF4-FFF2-40B4-BE49-F238E27FC236}">
                <a16:creationId xmlns:a16="http://schemas.microsoft.com/office/drawing/2014/main" id="{1095E71D-619A-4D3F-A2D6-F499B11E27CB}"/>
              </a:ext>
            </a:extLst>
          </p:cNvPr>
          <p:cNvSpPr txBox="1"/>
          <p:nvPr/>
        </p:nvSpPr>
        <p:spPr>
          <a:xfrm>
            <a:off x="1199625" y="2243611"/>
            <a:ext cx="10152315" cy="923330"/>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 We will first look at the overall time series plots of the 2020 and 2008 crashes for the S&amp;P 500 and the Dow Jones Index in order to represent the market as a whole and how it trended from a month prior to the crashes to a month after the crashes</a:t>
            </a:r>
          </a:p>
        </p:txBody>
      </p:sp>
      <p:sp>
        <p:nvSpPr>
          <p:cNvPr id="6" name="TextBox 5">
            <a:extLst>
              <a:ext uri="{FF2B5EF4-FFF2-40B4-BE49-F238E27FC236}">
                <a16:creationId xmlns:a16="http://schemas.microsoft.com/office/drawing/2014/main" id="{184125F6-A4D7-4DC1-B0C8-703856594BFF}"/>
              </a:ext>
            </a:extLst>
          </p:cNvPr>
          <p:cNvSpPr txBox="1"/>
          <p:nvPr/>
        </p:nvSpPr>
        <p:spPr>
          <a:xfrm>
            <a:off x="1199626" y="3471560"/>
            <a:ext cx="10152314" cy="646331"/>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 Taking the day of the crash as our reference point, we will look at the percentage decrease and increase from the other days as compared to the days of the crashes</a:t>
            </a:r>
          </a:p>
        </p:txBody>
      </p:sp>
      <p:sp>
        <p:nvSpPr>
          <p:cNvPr id="7" name="TextBox 6">
            <a:extLst>
              <a:ext uri="{FF2B5EF4-FFF2-40B4-BE49-F238E27FC236}">
                <a16:creationId xmlns:a16="http://schemas.microsoft.com/office/drawing/2014/main" id="{186E2184-9EE7-4B91-A1CD-25ADE87DE572}"/>
              </a:ext>
            </a:extLst>
          </p:cNvPr>
          <p:cNvSpPr txBox="1"/>
          <p:nvPr/>
        </p:nvSpPr>
        <p:spPr>
          <a:xfrm>
            <a:off x="1199625" y="4422510"/>
            <a:ext cx="8402945"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 Compare how the 2020 indexes changed vs how the 2008 indexes changed</a:t>
            </a:r>
          </a:p>
        </p:txBody>
      </p:sp>
    </p:spTree>
    <p:extLst>
      <p:ext uri="{BB962C8B-B14F-4D97-AF65-F5344CB8AC3E}">
        <p14:creationId xmlns:p14="http://schemas.microsoft.com/office/powerpoint/2010/main" val="29807515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2656DA60-EF5E-D242-890C-FF02AFD9F40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96000" y="2252547"/>
            <a:ext cx="5931749" cy="2965875"/>
          </a:xfrm>
          <a:prstGeom prst="rect">
            <a:avLst/>
          </a:prstGeom>
        </p:spPr>
      </p:pic>
      <p:pic>
        <p:nvPicPr>
          <p:cNvPr id="5" name="Graphic 4">
            <a:extLst>
              <a:ext uri="{FF2B5EF4-FFF2-40B4-BE49-F238E27FC236}">
                <a16:creationId xmlns:a16="http://schemas.microsoft.com/office/drawing/2014/main" id="{51136ED8-D708-A84D-B7D9-7FCD92C588C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64248" y="2252547"/>
            <a:ext cx="5931752" cy="2965876"/>
          </a:xfrm>
          <a:prstGeom prst="rect">
            <a:avLst/>
          </a:prstGeom>
        </p:spPr>
      </p:pic>
      <p:sp>
        <p:nvSpPr>
          <p:cNvPr id="6" name="Title 5">
            <a:extLst>
              <a:ext uri="{FF2B5EF4-FFF2-40B4-BE49-F238E27FC236}">
                <a16:creationId xmlns:a16="http://schemas.microsoft.com/office/drawing/2014/main" id="{65CCB5DA-D24E-7444-80C8-0A729E8113A2}"/>
              </a:ext>
            </a:extLst>
          </p:cNvPr>
          <p:cNvSpPr>
            <a:spLocks noGrp="1"/>
          </p:cNvSpPr>
          <p:nvPr>
            <p:ph type="title"/>
          </p:nvPr>
        </p:nvSpPr>
        <p:spPr/>
        <p:txBody>
          <a:bodyPr>
            <a:normAutofit/>
          </a:bodyPr>
          <a:lstStyle/>
          <a:p>
            <a:r>
              <a:rPr lang="en-US" sz="4300" dirty="0"/>
              <a:t>2020 vs 2008 Time Series for DJI and S&amp;P 500</a:t>
            </a:r>
          </a:p>
        </p:txBody>
      </p:sp>
    </p:spTree>
    <p:extLst>
      <p:ext uri="{BB962C8B-B14F-4D97-AF65-F5344CB8AC3E}">
        <p14:creationId xmlns:p14="http://schemas.microsoft.com/office/powerpoint/2010/main" val="19687105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3929A499-5D07-D146-BC7A-26D6057A19D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20621" y="2042507"/>
            <a:ext cx="7309816" cy="3654908"/>
          </a:xfrm>
          <a:prstGeom prst="rect">
            <a:avLst/>
          </a:prstGeom>
        </p:spPr>
      </p:pic>
      <p:pic>
        <p:nvPicPr>
          <p:cNvPr id="5" name="Picture 4">
            <a:extLst>
              <a:ext uri="{FF2B5EF4-FFF2-40B4-BE49-F238E27FC236}">
                <a16:creationId xmlns:a16="http://schemas.microsoft.com/office/drawing/2014/main" id="{5C4D0257-A854-8647-B940-2589731A29C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79909" y="3429000"/>
            <a:ext cx="3991470" cy="879074"/>
          </a:xfrm>
          <a:prstGeom prst="rect">
            <a:avLst/>
          </a:prstGeom>
        </p:spPr>
      </p:pic>
      <p:sp>
        <p:nvSpPr>
          <p:cNvPr id="7" name="Title 6">
            <a:extLst>
              <a:ext uri="{FF2B5EF4-FFF2-40B4-BE49-F238E27FC236}">
                <a16:creationId xmlns:a16="http://schemas.microsoft.com/office/drawing/2014/main" id="{4AA9989C-5F03-0E4E-949D-63CAEF225FED}"/>
              </a:ext>
            </a:extLst>
          </p:cNvPr>
          <p:cNvSpPr>
            <a:spLocks noGrp="1"/>
          </p:cNvSpPr>
          <p:nvPr>
            <p:ph type="title"/>
          </p:nvPr>
        </p:nvSpPr>
        <p:spPr/>
        <p:txBody>
          <a:bodyPr/>
          <a:lstStyle/>
          <a:p>
            <a:r>
              <a:rPr lang="en-US" dirty="0"/>
              <a:t>Percent Change Comparison DJI</a:t>
            </a:r>
          </a:p>
        </p:txBody>
      </p:sp>
    </p:spTree>
    <p:extLst>
      <p:ext uri="{BB962C8B-B14F-4D97-AF65-F5344CB8AC3E}">
        <p14:creationId xmlns:p14="http://schemas.microsoft.com/office/powerpoint/2010/main" val="4743915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A6931825-5468-E64C-977D-B22BAE96FF8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7482" y="2096085"/>
            <a:ext cx="7315202" cy="3657601"/>
          </a:xfrm>
          <a:prstGeom prst="rect">
            <a:avLst/>
          </a:prstGeom>
        </p:spPr>
      </p:pic>
      <p:pic>
        <p:nvPicPr>
          <p:cNvPr id="5" name="Picture 4">
            <a:extLst>
              <a:ext uri="{FF2B5EF4-FFF2-40B4-BE49-F238E27FC236}">
                <a16:creationId xmlns:a16="http://schemas.microsoft.com/office/drawing/2014/main" id="{E5155304-304D-EA4B-B6AF-C9A417B48EF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43710" y="3429000"/>
            <a:ext cx="4070808" cy="833511"/>
          </a:xfrm>
          <a:prstGeom prst="rect">
            <a:avLst/>
          </a:prstGeom>
        </p:spPr>
      </p:pic>
      <p:sp>
        <p:nvSpPr>
          <p:cNvPr id="6" name="Title 5">
            <a:extLst>
              <a:ext uri="{FF2B5EF4-FFF2-40B4-BE49-F238E27FC236}">
                <a16:creationId xmlns:a16="http://schemas.microsoft.com/office/drawing/2014/main" id="{E0706A75-7F33-2946-8186-6512B21F3C2B}"/>
              </a:ext>
            </a:extLst>
          </p:cNvPr>
          <p:cNvSpPr>
            <a:spLocks noGrp="1"/>
          </p:cNvSpPr>
          <p:nvPr>
            <p:ph type="title"/>
          </p:nvPr>
        </p:nvSpPr>
        <p:spPr/>
        <p:txBody>
          <a:bodyPr/>
          <a:lstStyle/>
          <a:p>
            <a:r>
              <a:rPr lang="en-US" dirty="0"/>
              <a:t>Percent Change Comparison S&amp;P 500</a:t>
            </a:r>
          </a:p>
        </p:txBody>
      </p:sp>
    </p:spTree>
    <p:extLst>
      <p:ext uri="{BB962C8B-B14F-4D97-AF65-F5344CB8AC3E}">
        <p14:creationId xmlns:p14="http://schemas.microsoft.com/office/powerpoint/2010/main" val="40404467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3FAEC52-3F63-4D98-921D-FD8E3B9B03FF}"/>
              </a:ext>
            </a:extLst>
          </p:cNvPr>
          <p:cNvSpPr txBox="1"/>
          <p:nvPr/>
        </p:nvSpPr>
        <p:spPr>
          <a:xfrm>
            <a:off x="0" y="0"/>
            <a:ext cx="12192000" cy="1938992"/>
          </a:xfrm>
          <a:prstGeom prst="rect">
            <a:avLst/>
          </a:prstGeom>
          <a:noFill/>
        </p:spPr>
        <p:txBody>
          <a:bodyPr wrap="square" rtlCol="0">
            <a:spAutoFit/>
          </a:bodyPr>
          <a:lstStyle/>
          <a:p>
            <a:pPr algn="ctr"/>
            <a:r>
              <a:rPr lang="en-US" sz="4000" dirty="0"/>
              <a:t>Question 1:</a:t>
            </a:r>
          </a:p>
          <a:p>
            <a:pPr algn="ctr"/>
            <a:r>
              <a:rPr lang="en-US" sz="4000" dirty="0"/>
              <a:t>Which Markets Have Been Most Negatively</a:t>
            </a:r>
          </a:p>
          <a:p>
            <a:pPr algn="ctr"/>
            <a:r>
              <a:rPr lang="en-US" sz="4000" dirty="0"/>
              <a:t>Impacted by the Spread of COVID-19?</a:t>
            </a:r>
          </a:p>
        </p:txBody>
      </p:sp>
      <p:sp>
        <p:nvSpPr>
          <p:cNvPr id="4" name="TextBox 3">
            <a:extLst>
              <a:ext uri="{FF2B5EF4-FFF2-40B4-BE49-F238E27FC236}">
                <a16:creationId xmlns:a16="http://schemas.microsoft.com/office/drawing/2014/main" id="{A99C1F6F-C90C-478D-AB53-7AAE8E6F6E0A}"/>
              </a:ext>
            </a:extLst>
          </p:cNvPr>
          <p:cNvSpPr txBox="1"/>
          <p:nvPr/>
        </p:nvSpPr>
        <p:spPr>
          <a:xfrm>
            <a:off x="1199626" y="2310452"/>
            <a:ext cx="8060588" cy="646331"/>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We examine a sampling of companies from different industries to determine which ones are being hit the hardest.</a:t>
            </a:r>
          </a:p>
        </p:txBody>
      </p:sp>
      <p:sp>
        <p:nvSpPr>
          <p:cNvPr id="8" name="TextBox 7">
            <a:extLst>
              <a:ext uri="{FF2B5EF4-FFF2-40B4-BE49-F238E27FC236}">
                <a16:creationId xmlns:a16="http://schemas.microsoft.com/office/drawing/2014/main" id="{0C1471F1-8763-4406-A2F3-CB0BDB8120A7}"/>
              </a:ext>
            </a:extLst>
          </p:cNvPr>
          <p:cNvSpPr txBox="1"/>
          <p:nvPr/>
        </p:nvSpPr>
        <p:spPr>
          <a:xfrm>
            <a:off x="1199626" y="3328243"/>
            <a:ext cx="8363943" cy="1200329"/>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We broke our sample of 35 companies into 7 categories with 5 companies in each category to compare to each other. We also took data from 5 ETFs to get rough approximations of entire industries, and the DOW Jones Industrial Average and S&amp;P 500 Indexes. </a:t>
            </a:r>
          </a:p>
        </p:txBody>
      </p:sp>
      <p:sp>
        <p:nvSpPr>
          <p:cNvPr id="9" name="TextBox 8">
            <a:extLst>
              <a:ext uri="{FF2B5EF4-FFF2-40B4-BE49-F238E27FC236}">
                <a16:creationId xmlns:a16="http://schemas.microsoft.com/office/drawing/2014/main" id="{980CD66F-2163-4A32-BA56-EEF7BC4A21CE}"/>
              </a:ext>
            </a:extLst>
          </p:cNvPr>
          <p:cNvSpPr txBox="1"/>
          <p:nvPr/>
        </p:nvSpPr>
        <p:spPr>
          <a:xfrm>
            <a:off x="1199626" y="4900032"/>
            <a:ext cx="8402945"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The following slides will show the hardest hit or most interesting industries to look at.</a:t>
            </a:r>
          </a:p>
        </p:txBody>
      </p:sp>
    </p:spTree>
    <p:extLst>
      <p:ext uri="{BB962C8B-B14F-4D97-AF65-F5344CB8AC3E}">
        <p14:creationId xmlns:p14="http://schemas.microsoft.com/office/powerpoint/2010/main" val="4181939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72B86B50-B222-DA40-906F-23151E03263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381000"/>
            <a:ext cx="12192000" cy="6096000"/>
          </a:xfrm>
          <a:prstGeom prst="rect">
            <a:avLst/>
          </a:prstGeom>
        </p:spPr>
      </p:pic>
      <p:sp>
        <p:nvSpPr>
          <p:cNvPr id="4" name="TextBox 3">
            <a:extLst>
              <a:ext uri="{FF2B5EF4-FFF2-40B4-BE49-F238E27FC236}">
                <a16:creationId xmlns:a16="http://schemas.microsoft.com/office/drawing/2014/main" id="{28E27F3A-06FF-BD43-A6F2-D42E9EB57B4C}"/>
              </a:ext>
            </a:extLst>
          </p:cNvPr>
          <p:cNvSpPr txBox="1"/>
          <p:nvPr/>
        </p:nvSpPr>
        <p:spPr>
          <a:xfrm>
            <a:off x="656492" y="4033911"/>
            <a:ext cx="11535508" cy="1754326"/>
          </a:xfrm>
          <a:prstGeom prst="rect">
            <a:avLst/>
          </a:prstGeom>
          <a:noFill/>
        </p:spPr>
        <p:txBody>
          <a:bodyPr wrap="square" rtlCol="0">
            <a:spAutoFit/>
          </a:bodyPr>
          <a:lstStyle/>
          <a:p>
            <a:pPr marL="285750" indent="-285750">
              <a:buFont typeface="Arial" panose="020B0604020202020204" pitchFamily="34" charset="0"/>
              <a:buChar char="•"/>
            </a:pPr>
            <a:r>
              <a:rPr lang="en-US" dirty="0"/>
              <a:t>2008 and 2020 date data has been changed to an index value in order to have both crash dates set equal</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Follows the same general trend, obviously continuously decreasing over time, however, you can notice as the days since crash increases the 2008 data stabilizes whereas the 2020 data continues to decrease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Shown by the trendlines, the concavity of the two plots oppose one another at roughly 10 days post crash</a:t>
            </a:r>
          </a:p>
        </p:txBody>
      </p:sp>
    </p:spTree>
    <p:extLst>
      <p:ext uri="{BB962C8B-B14F-4D97-AF65-F5344CB8AC3E}">
        <p14:creationId xmlns:p14="http://schemas.microsoft.com/office/powerpoint/2010/main" val="31886120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E01B79BB-350A-1A43-8C4A-B0ADDF23A8B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381000"/>
            <a:ext cx="12192000" cy="6096000"/>
          </a:xfrm>
          <a:prstGeom prst="rect">
            <a:avLst/>
          </a:prstGeom>
        </p:spPr>
      </p:pic>
      <p:sp>
        <p:nvSpPr>
          <p:cNvPr id="6" name="TextBox 5">
            <a:extLst>
              <a:ext uri="{FF2B5EF4-FFF2-40B4-BE49-F238E27FC236}">
                <a16:creationId xmlns:a16="http://schemas.microsoft.com/office/drawing/2014/main" id="{99AB82BD-5DBE-AC4E-BAD7-5C84C412CD16}"/>
              </a:ext>
            </a:extLst>
          </p:cNvPr>
          <p:cNvSpPr txBox="1"/>
          <p:nvPr/>
        </p:nvSpPr>
        <p:spPr>
          <a:xfrm>
            <a:off x="520505" y="3953022"/>
            <a:ext cx="11535507" cy="2031325"/>
          </a:xfrm>
          <a:prstGeom prst="rect">
            <a:avLst/>
          </a:prstGeom>
          <a:noFill/>
        </p:spPr>
        <p:txBody>
          <a:bodyPr wrap="square" rtlCol="0">
            <a:spAutoFit/>
          </a:bodyPr>
          <a:lstStyle/>
          <a:p>
            <a:pPr marL="285750" indent="-285750">
              <a:buFont typeface="Arial" panose="020B0604020202020204" pitchFamily="34" charset="0"/>
              <a:buChar char="•"/>
            </a:pPr>
            <a:r>
              <a:rPr lang="en-US" dirty="0"/>
              <a:t>Plotted like that of the Dow Jones Index, we can see the same compared relationships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At roughly 10 days post crash, the 2008 data trendline suggests that the decrease has begun to somewhat stabilize, changing concavity often however decreasing very slightly. The 2020 trendline, however, is still following a linear decline.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2611156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C3EC82-5EA8-EA4E-B41C-60F916BD2FFC}"/>
              </a:ext>
            </a:extLst>
          </p:cNvPr>
          <p:cNvSpPr>
            <a:spLocks noGrp="1"/>
          </p:cNvSpPr>
          <p:nvPr>
            <p:ph type="title"/>
          </p:nvPr>
        </p:nvSpPr>
        <p:spPr/>
        <p:txBody>
          <a:bodyPr/>
          <a:lstStyle/>
          <a:p>
            <a:r>
              <a:rPr lang="en-US" dirty="0"/>
              <a:t>Conclusions and Limitations</a:t>
            </a:r>
          </a:p>
        </p:txBody>
      </p:sp>
      <p:sp>
        <p:nvSpPr>
          <p:cNvPr id="3" name="Content Placeholder 2">
            <a:extLst>
              <a:ext uri="{FF2B5EF4-FFF2-40B4-BE49-F238E27FC236}">
                <a16:creationId xmlns:a16="http://schemas.microsoft.com/office/drawing/2014/main" id="{4AD7A1C3-C2E9-7B43-90B0-13419E603B83}"/>
              </a:ext>
            </a:extLst>
          </p:cNvPr>
          <p:cNvSpPr>
            <a:spLocks noGrp="1"/>
          </p:cNvSpPr>
          <p:nvPr>
            <p:ph idx="1"/>
          </p:nvPr>
        </p:nvSpPr>
        <p:spPr/>
        <p:txBody>
          <a:bodyPr>
            <a:normAutofit/>
          </a:bodyPr>
          <a:lstStyle/>
          <a:p>
            <a:r>
              <a:rPr lang="en-US" dirty="0"/>
              <a:t>The general trends of the 2020 index values and percentage drops follow the trends of the 2008 index values and percent drops for days relatively close to crash</a:t>
            </a:r>
          </a:p>
          <a:p>
            <a:r>
              <a:rPr lang="en-US" dirty="0"/>
              <a:t>Because COVID-19 is still reeking havoc on the world, the markets continue to decline and because there is no real end in sight it is tough to compare this crash to that of 2008, which is why in the previous charts you can see the difference in concavity of the trend lines as the days  following the crash continue to increase</a:t>
            </a:r>
          </a:p>
          <a:p>
            <a:endParaRPr lang="en-US" dirty="0"/>
          </a:p>
          <a:p>
            <a:r>
              <a:rPr lang="en-US" dirty="0"/>
              <a:t>Limitations:</a:t>
            </a:r>
          </a:p>
          <a:p>
            <a:pPr lvl="1"/>
            <a:r>
              <a:rPr lang="en-US" dirty="0" err="1"/>
              <a:t>Alphantage</a:t>
            </a:r>
            <a:r>
              <a:rPr lang="en-US" dirty="0"/>
              <a:t> API does not have access to the NASDAQ index</a:t>
            </a:r>
          </a:p>
          <a:p>
            <a:pPr lvl="1"/>
            <a:r>
              <a:rPr lang="en-US" dirty="0"/>
              <a:t>Compare the index changes of this disaster to other natural disasters</a:t>
            </a:r>
          </a:p>
          <a:p>
            <a:pPr lvl="1"/>
            <a:r>
              <a:rPr lang="en-US" dirty="0"/>
              <a:t>No end in sight for COVID-19</a:t>
            </a:r>
          </a:p>
          <a:p>
            <a:pPr lvl="1"/>
            <a:endParaRPr lang="en-US" dirty="0"/>
          </a:p>
        </p:txBody>
      </p:sp>
    </p:spTree>
    <p:extLst>
      <p:ext uri="{BB962C8B-B14F-4D97-AF65-F5344CB8AC3E}">
        <p14:creationId xmlns:p14="http://schemas.microsoft.com/office/powerpoint/2010/main" val="21042594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7BC8506F-87C8-4D6B-A908-703FE0F9F1F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762000"/>
            <a:ext cx="12192000" cy="6096000"/>
          </a:xfrm>
          <a:prstGeom prst="rect">
            <a:avLst/>
          </a:prstGeom>
        </p:spPr>
      </p:pic>
      <p:sp>
        <p:nvSpPr>
          <p:cNvPr id="6" name="TextBox 5">
            <a:extLst>
              <a:ext uri="{FF2B5EF4-FFF2-40B4-BE49-F238E27FC236}">
                <a16:creationId xmlns:a16="http://schemas.microsoft.com/office/drawing/2014/main" id="{93FFA08E-B623-4A7B-955D-4157DE8A7030}"/>
              </a:ext>
            </a:extLst>
          </p:cNvPr>
          <p:cNvSpPr txBox="1"/>
          <p:nvPr/>
        </p:nvSpPr>
        <p:spPr>
          <a:xfrm>
            <a:off x="3489310" y="0"/>
            <a:ext cx="5213380" cy="769441"/>
          </a:xfrm>
          <a:prstGeom prst="rect">
            <a:avLst/>
          </a:prstGeom>
          <a:noFill/>
        </p:spPr>
        <p:txBody>
          <a:bodyPr wrap="square" rtlCol="0">
            <a:spAutoFit/>
          </a:bodyPr>
          <a:lstStyle/>
          <a:p>
            <a:pPr algn="ctr"/>
            <a:r>
              <a:rPr lang="en-US" sz="4400" dirty="0"/>
              <a:t>General Stocks</a:t>
            </a:r>
          </a:p>
        </p:txBody>
      </p:sp>
    </p:spTree>
    <p:extLst>
      <p:ext uri="{BB962C8B-B14F-4D97-AF65-F5344CB8AC3E}">
        <p14:creationId xmlns:p14="http://schemas.microsoft.com/office/powerpoint/2010/main" val="40432614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E04E04D2-D283-4637-9EDA-6F10EFB1601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762000"/>
            <a:ext cx="12192000" cy="6096000"/>
          </a:xfrm>
          <a:prstGeom prst="rect">
            <a:avLst/>
          </a:prstGeom>
        </p:spPr>
      </p:pic>
      <p:sp>
        <p:nvSpPr>
          <p:cNvPr id="6" name="TextBox 5">
            <a:extLst>
              <a:ext uri="{FF2B5EF4-FFF2-40B4-BE49-F238E27FC236}">
                <a16:creationId xmlns:a16="http://schemas.microsoft.com/office/drawing/2014/main" id="{B242F2D9-6CC7-491E-A649-FE95E216B64F}"/>
              </a:ext>
            </a:extLst>
          </p:cNvPr>
          <p:cNvSpPr txBox="1"/>
          <p:nvPr/>
        </p:nvSpPr>
        <p:spPr>
          <a:xfrm>
            <a:off x="3489310" y="117983"/>
            <a:ext cx="5213380" cy="769441"/>
          </a:xfrm>
          <a:prstGeom prst="rect">
            <a:avLst/>
          </a:prstGeom>
          <a:noFill/>
        </p:spPr>
        <p:txBody>
          <a:bodyPr wrap="square" rtlCol="0">
            <a:spAutoFit/>
          </a:bodyPr>
          <a:lstStyle/>
          <a:p>
            <a:pPr algn="ctr"/>
            <a:r>
              <a:rPr lang="en-US" sz="4400" dirty="0"/>
              <a:t>Hygiene Stocks</a:t>
            </a:r>
          </a:p>
        </p:txBody>
      </p:sp>
    </p:spTree>
    <p:extLst>
      <p:ext uri="{BB962C8B-B14F-4D97-AF65-F5344CB8AC3E}">
        <p14:creationId xmlns:p14="http://schemas.microsoft.com/office/powerpoint/2010/main" val="15366302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481528B2-6462-4443-BE62-1D21A081181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944736"/>
            <a:ext cx="12192000" cy="5913264"/>
          </a:xfrm>
          <a:prstGeom prst="rect">
            <a:avLst/>
          </a:prstGeom>
        </p:spPr>
      </p:pic>
      <p:sp>
        <p:nvSpPr>
          <p:cNvPr id="4" name="TextBox 3">
            <a:extLst>
              <a:ext uri="{FF2B5EF4-FFF2-40B4-BE49-F238E27FC236}">
                <a16:creationId xmlns:a16="http://schemas.microsoft.com/office/drawing/2014/main" id="{A6E275CF-46B1-43A9-B959-7040B5BB2EE5}"/>
              </a:ext>
            </a:extLst>
          </p:cNvPr>
          <p:cNvSpPr txBox="1"/>
          <p:nvPr/>
        </p:nvSpPr>
        <p:spPr>
          <a:xfrm>
            <a:off x="3489310" y="175295"/>
            <a:ext cx="5213380" cy="769441"/>
          </a:xfrm>
          <a:prstGeom prst="rect">
            <a:avLst/>
          </a:prstGeom>
          <a:noFill/>
        </p:spPr>
        <p:txBody>
          <a:bodyPr wrap="square" rtlCol="0">
            <a:spAutoFit/>
          </a:bodyPr>
          <a:lstStyle/>
          <a:p>
            <a:pPr algn="ctr"/>
            <a:r>
              <a:rPr lang="en-US" sz="4400" dirty="0"/>
              <a:t>Industry ETFs</a:t>
            </a:r>
          </a:p>
        </p:txBody>
      </p:sp>
      <p:sp>
        <p:nvSpPr>
          <p:cNvPr id="5" name="TextBox 4">
            <a:extLst>
              <a:ext uri="{FF2B5EF4-FFF2-40B4-BE49-F238E27FC236}">
                <a16:creationId xmlns:a16="http://schemas.microsoft.com/office/drawing/2014/main" id="{F36C3582-B2E3-4A0D-88E6-DAAFA4F40A1F}"/>
              </a:ext>
            </a:extLst>
          </p:cNvPr>
          <p:cNvSpPr txBox="1"/>
          <p:nvPr/>
        </p:nvSpPr>
        <p:spPr>
          <a:xfrm>
            <a:off x="9091996" y="52184"/>
            <a:ext cx="3770275" cy="1015663"/>
          </a:xfrm>
          <a:prstGeom prst="rect">
            <a:avLst/>
          </a:prstGeom>
          <a:noFill/>
        </p:spPr>
        <p:txBody>
          <a:bodyPr wrap="square" rtlCol="0">
            <a:spAutoFit/>
          </a:bodyPr>
          <a:lstStyle/>
          <a:p>
            <a:r>
              <a:rPr lang="en-US" sz="1200" dirty="0"/>
              <a:t>CARZ: Car Industry</a:t>
            </a:r>
            <a:br>
              <a:rPr lang="en-US" sz="1200" dirty="0"/>
            </a:br>
            <a:r>
              <a:rPr lang="en-US" sz="1200" dirty="0"/>
              <a:t>FTXG: Food &amp; Beverage</a:t>
            </a:r>
          </a:p>
          <a:p>
            <a:r>
              <a:rPr lang="en-US" sz="1200" dirty="0"/>
              <a:t>IYZ: Telecommunications</a:t>
            </a:r>
          </a:p>
          <a:p>
            <a:r>
              <a:rPr lang="en-US" sz="1200" dirty="0"/>
              <a:t>PDBC: Commodities</a:t>
            </a:r>
          </a:p>
          <a:p>
            <a:r>
              <a:rPr lang="en-US" sz="1200" dirty="0"/>
              <a:t>XRT: Retail</a:t>
            </a:r>
          </a:p>
        </p:txBody>
      </p:sp>
    </p:spTree>
    <p:extLst>
      <p:ext uri="{BB962C8B-B14F-4D97-AF65-F5344CB8AC3E}">
        <p14:creationId xmlns:p14="http://schemas.microsoft.com/office/powerpoint/2010/main" val="6090787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0B4FA8BE-7287-4D60-8F94-5C397D6C579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2519" y="1499443"/>
            <a:ext cx="12179481" cy="5395393"/>
          </a:xfrm>
          <a:prstGeom prst="rect">
            <a:avLst/>
          </a:prstGeom>
        </p:spPr>
      </p:pic>
      <p:sp>
        <p:nvSpPr>
          <p:cNvPr id="6" name="TextBox 5">
            <a:extLst>
              <a:ext uri="{FF2B5EF4-FFF2-40B4-BE49-F238E27FC236}">
                <a16:creationId xmlns:a16="http://schemas.microsoft.com/office/drawing/2014/main" id="{E280AA17-6002-4EFD-8DA1-D56015F605C5}"/>
              </a:ext>
            </a:extLst>
          </p:cNvPr>
          <p:cNvSpPr txBox="1"/>
          <p:nvPr/>
        </p:nvSpPr>
        <p:spPr>
          <a:xfrm>
            <a:off x="3489310" y="434339"/>
            <a:ext cx="5213380" cy="769441"/>
          </a:xfrm>
          <a:prstGeom prst="rect">
            <a:avLst/>
          </a:prstGeom>
          <a:noFill/>
        </p:spPr>
        <p:txBody>
          <a:bodyPr wrap="square" rtlCol="0">
            <a:spAutoFit/>
          </a:bodyPr>
          <a:lstStyle/>
          <a:p>
            <a:pPr algn="ctr"/>
            <a:r>
              <a:rPr lang="en-US" sz="4400" dirty="0"/>
              <a:t>Entertainment Stocks</a:t>
            </a:r>
          </a:p>
        </p:txBody>
      </p:sp>
    </p:spTree>
    <p:extLst>
      <p:ext uri="{BB962C8B-B14F-4D97-AF65-F5344CB8AC3E}">
        <p14:creationId xmlns:p14="http://schemas.microsoft.com/office/powerpoint/2010/main" val="11396402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B9180784-5D61-4C12-8EBF-0A139BB360D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3048000"/>
          </a:xfrm>
          <a:prstGeom prst="rect">
            <a:avLst/>
          </a:prstGeom>
        </p:spPr>
      </p:pic>
      <p:sp>
        <p:nvSpPr>
          <p:cNvPr id="4" name="TextBox 3">
            <a:extLst>
              <a:ext uri="{FF2B5EF4-FFF2-40B4-BE49-F238E27FC236}">
                <a16:creationId xmlns:a16="http://schemas.microsoft.com/office/drawing/2014/main" id="{D79E8196-F582-4D55-B7E3-0BCF044946D7}"/>
              </a:ext>
            </a:extLst>
          </p:cNvPr>
          <p:cNvSpPr txBox="1"/>
          <p:nvPr/>
        </p:nvSpPr>
        <p:spPr>
          <a:xfrm>
            <a:off x="316356" y="3133228"/>
            <a:ext cx="7427875" cy="1754326"/>
          </a:xfrm>
          <a:prstGeom prst="rect">
            <a:avLst/>
          </a:prstGeom>
          <a:noFill/>
        </p:spPr>
        <p:txBody>
          <a:bodyPr wrap="square" rtlCol="0">
            <a:spAutoFit/>
          </a:bodyPr>
          <a:lstStyle/>
          <a:p>
            <a:pPr marL="285750" indent="-285750">
              <a:buFont typeface="Arial" panose="020B0604020202020204" pitchFamily="34" charset="0"/>
              <a:buChar char="•"/>
            </a:pPr>
            <a:r>
              <a:rPr lang="en-US" dirty="0"/>
              <a:t>Netflix had a sharp decline, but bounced back quickly</a:t>
            </a:r>
          </a:p>
          <a:p>
            <a:pPr marL="285750" indent="-285750">
              <a:buFont typeface="Arial" panose="020B0604020202020204" pitchFamily="34" charset="0"/>
              <a:buChar char="•"/>
            </a:pPr>
            <a:r>
              <a:rPr lang="en-US" dirty="0"/>
              <a:t>Activision-Blizzard had almost no decline.</a:t>
            </a:r>
          </a:p>
          <a:p>
            <a:pPr marL="285750" indent="-285750">
              <a:buFont typeface="Arial" panose="020B0604020202020204" pitchFamily="34" charset="0"/>
              <a:buChar char="•"/>
            </a:pPr>
            <a:r>
              <a:rPr lang="en-US" dirty="0"/>
              <a:t>AMC went down to almost $2/stock compared to over $14/stock this time last year</a:t>
            </a:r>
          </a:p>
          <a:p>
            <a:pPr marL="285750" indent="-285750">
              <a:buFont typeface="Arial" panose="020B0604020202020204" pitchFamily="34" charset="0"/>
              <a:buChar char="•"/>
            </a:pPr>
            <a:r>
              <a:rPr lang="en-US" dirty="0"/>
              <a:t>Disney hit harder than anticipated given the popularity of Disney Plus</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16941460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87E9152-FE9C-48C8-9BA4-1BB22C6B731D}"/>
              </a:ext>
            </a:extLst>
          </p:cNvPr>
          <p:cNvSpPr txBox="1"/>
          <p:nvPr/>
        </p:nvSpPr>
        <p:spPr>
          <a:xfrm>
            <a:off x="2402286" y="351026"/>
            <a:ext cx="7323868" cy="1015663"/>
          </a:xfrm>
          <a:prstGeom prst="rect">
            <a:avLst/>
          </a:prstGeom>
          <a:noFill/>
        </p:spPr>
        <p:txBody>
          <a:bodyPr wrap="square" rtlCol="0">
            <a:spAutoFit/>
          </a:bodyPr>
          <a:lstStyle/>
          <a:p>
            <a:pPr algn="ctr"/>
            <a:r>
              <a:rPr lang="en-US" sz="6000" dirty="0"/>
              <a:t>Conclusion</a:t>
            </a:r>
          </a:p>
        </p:txBody>
      </p:sp>
      <p:sp>
        <p:nvSpPr>
          <p:cNvPr id="3" name="TextBox 2">
            <a:extLst>
              <a:ext uri="{FF2B5EF4-FFF2-40B4-BE49-F238E27FC236}">
                <a16:creationId xmlns:a16="http://schemas.microsoft.com/office/drawing/2014/main" id="{060CA047-2449-4DF5-8CF6-41650548E87F}"/>
              </a:ext>
            </a:extLst>
          </p:cNvPr>
          <p:cNvSpPr txBox="1"/>
          <p:nvPr/>
        </p:nvSpPr>
        <p:spPr>
          <a:xfrm>
            <a:off x="1170085" y="1889471"/>
            <a:ext cx="9989062" cy="2862322"/>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Unsurprisingly, retailers and the car industry took an enormous hit due to COVID-19.</a:t>
            </a:r>
          </a:p>
          <a:p>
            <a:pPr marL="742950" lvl="1"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Walmart, however, did not decline as much as anticipated.</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Markets not shown behaved as expected, sharp declines mostly in mid March.</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Clorox is the only stock we looked at that actually improved due to the pandemic, outperforming competitors.</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The entertainment companies as a whole took less of a hit than anticipated. </a:t>
            </a: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5B56033C-9943-46D4-B5C2-3CC9AD747C29}"/>
              </a:ext>
            </a:extLst>
          </p:cNvPr>
          <p:cNvSpPr txBox="1"/>
          <p:nvPr/>
        </p:nvSpPr>
        <p:spPr>
          <a:xfrm>
            <a:off x="1170085" y="4493994"/>
            <a:ext cx="8992322" cy="923330"/>
          </a:xfrm>
          <a:prstGeom prst="rect">
            <a:avLst/>
          </a:prstGeom>
          <a:noFill/>
        </p:spPr>
        <p:txBody>
          <a:bodyPr wrap="square" rtlCol="0">
            <a:spAutoFit/>
          </a:bodyPr>
          <a:lstStyle/>
          <a:p>
            <a:pPr marL="285750" indent="-285750">
              <a:buFont typeface="Arial" panose="020B0604020202020204" pitchFamily="34" charset="0"/>
              <a:buChar char="•"/>
            </a:pPr>
            <a:r>
              <a:rPr lang="en-US" dirty="0"/>
              <a:t>Low sample size</a:t>
            </a:r>
          </a:p>
          <a:p>
            <a:pPr marL="285750" indent="-285750">
              <a:buFont typeface="Arial" panose="020B0604020202020204" pitchFamily="34" charset="0"/>
              <a:buChar char="•"/>
            </a:pPr>
            <a:r>
              <a:rPr lang="en-US" dirty="0"/>
              <a:t>Somewhat limited API</a:t>
            </a:r>
          </a:p>
          <a:p>
            <a:pPr marL="285750" indent="-285750">
              <a:buFont typeface="Arial" panose="020B0604020202020204" pitchFamily="34" charset="0"/>
              <a:buChar char="•"/>
            </a:pPr>
            <a:r>
              <a:rPr lang="en-US" dirty="0"/>
              <a:t>Time</a:t>
            </a:r>
          </a:p>
        </p:txBody>
      </p:sp>
      <p:sp>
        <p:nvSpPr>
          <p:cNvPr id="5" name="TextBox 4">
            <a:extLst>
              <a:ext uri="{FF2B5EF4-FFF2-40B4-BE49-F238E27FC236}">
                <a16:creationId xmlns:a16="http://schemas.microsoft.com/office/drawing/2014/main" id="{9F42FB6C-9082-4794-973B-9913A1F0CC7A}"/>
              </a:ext>
            </a:extLst>
          </p:cNvPr>
          <p:cNvSpPr txBox="1"/>
          <p:nvPr/>
        </p:nvSpPr>
        <p:spPr>
          <a:xfrm>
            <a:off x="6166783" y="4493994"/>
            <a:ext cx="184731" cy="369332"/>
          </a:xfrm>
          <a:prstGeom prst="rect">
            <a:avLst/>
          </a:prstGeom>
          <a:noFill/>
        </p:spPr>
        <p:txBody>
          <a:bodyPr wrap="none" rtlCol="0">
            <a:spAutoFit/>
          </a:bodyPr>
          <a:lstStyle/>
          <a:p>
            <a:endParaRPr lang="en-US" dirty="0"/>
          </a:p>
        </p:txBody>
      </p:sp>
      <p:sp>
        <p:nvSpPr>
          <p:cNvPr id="6" name="TextBox 5">
            <a:extLst>
              <a:ext uri="{FF2B5EF4-FFF2-40B4-BE49-F238E27FC236}">
                <a16:creationId xmlns:a16="http://schemas.microsoft.com/office/drawing/2014/main" id="{AB5B0995-CC48-497C-8934-5203DF1F8C18}"/>
              </a:ext>
            </a:extLst>
          </p:cNvPr>
          <p:cNvSpPr txBox="1"/>
          <p:nvPr/>
        </p:nvSpPr>
        <p:spPr>
          <a:xfrm>
            <a:off x="2004312" y="3653398"/>
            <a:ext cx="7323868" cy="769441"/>
          </a:xfrm>
          <a:prstGeom prst="rect">
            <a:avLst/>
          </a:prstGeom>
          <a:noFill/>
        </p:spPr>
        <p:txBody>
          <a:bodyPr wrap="square" rtlCol="0">
            <a:spAutoFit/>
          </a:bodyPr>
          <a:lstStyle/>
          <a:p>
            <a:pPr algn="ctr"/>
            <a:r>
              <a:rPr lang="en-US" sz="4400" dirty="0"/>
              <a:t>Limitations</a:t>
            </a:r>
          </a:p>
        </p:txBody>
      </p:sp>
    </p:spTree>
    <p:extLst>
      <p:ext uri="{BB962C8B-B14F-4D97-AF65-F5344CB8AC3E}">
        <p14:creationId xmlns:p14="http://schemas.microsoft.com/office/powerpoint/2010/main" val="13826536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175F76C-1991-42F1-BD78-B772FFB19074}"/>
              </a:ext>
            </a:extLst>
          </p:cNvPr>
          <p:cNvSpPr txBox="1"/>
          <p:nvPr/>
        </p:nvSpPr>
        <p:spPr>
          <a:xfrm>
            <a:off x="0" y="0"/>
            <a:ext cx="12192000" cy="1938992"/>
          </a:xfrm>
          <a:prstGeom prst="rect">
            <a:avLst/>
          </a:prstGeom>
          <a:noFill/>
        </p:spPr>
        <p:txBody>
          <a:bodyPr wrap="square" rtlCol="0">
            <a:spAutoFit/>
          </a:bodyPr>
          <a:lstStyle/>
          <a:p>
            <a:pPr algn="ctr"/>
            <a:r>
              <a:rPr lang="en-US" sz="4000" dirty="0"/>
              <a:t>Question 2:</a:t>
            </a:r>
          </a:p>
          <a:p>
            <a:pPr algn="ctr"/>
            <a:r>
              <a:rPr lang="en-US" sz="4000" dirty="0"/>
              <a:t>How do the Different Industry Averages Compare to the Market as a Whole during the crash caused by COVID-19?</a:t>
            </a:r>
          </a:p>
        </p:txBody>
      </p:sp>
      <p:sp>
        <p:nvSpPr>
          <p:cNvPr id="5" name="TextBox 4">
            <a:extLst>
              <a:ext uri="{FF2B5EF4-FFF2-40B4-BE49-F238E27FC236}">
                <a16:creationId xmlns:a16="http://schemas.microsoft.com/office/drawing/2014/main" id="{1095E71D-619A-4D3F-A2D6-F499B11E27CB}"/>
              </a:ext>
            </a:extLst>
          </p:cNvPr>
          <p:cNvSpPr txBox="1"/>
          <p:nvPr/>
        </p:nvSpPr>
        <p:spPr>
          <a:xfrm>
            <a:off x="1199626" y="2243611"/>
            <a:ext cx="8060588" cy="1200329"/>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We examine the sampling of 5 ETFs meant to represent averages from different industries and compare them to the DOW Jones Industrial Average and S&amp;P 500 Indexes to see their performance after the 2020 market crash caused by COVID-19. (2/20/20)</a:t>
            </a:r>
          </a:p>
        </p:txBody>
      </p:sp>
      <p:sp>
        <p:nvSpPr>
          <p:cNvPr id="6" name="TextBox 5">
            <a:extLst>
              <a:ext uri="{FF2B5EF4-FFF2-40B4-BE49-F238E27FC236}">
                <a16:creationId xmlns:a16="http://schemas.microsoft.com/office/drawing/2014/main" id="{184125F6-A4D7-4DC1-B0C8-703856594BFF}"/>
              </a:ext>
            </a:extLst>
          </p:cNvPr>
          <p:cNvSpPr txBox="1"/>
          <p:nvPr/>
        </p:nvSpPr>
        <p:spPr>
          <a:xfrm>
            <a:off x="1199626" y="3471560"/>
            <a:ext cx="8363943" cy="1477328"/>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We will look at how the ETFs compare to the industrial averages as a whole. Some ETFs performed better than the industrial averages after the crash, and others performed worse.</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We are looking at the automobile industry, the Food &amp; Beverage industry, the Telecommunications industry, the Retail industry, and the Commodities industry. </a:t>
            </a:r>
          </a:p>
        </p:txBody>
      </p:sp>
      <p:sp>
        <p:nvSpPr>
          <p:cNvPr id="7" name="TextBox 6">
            <a:extLst>
              <a:ext uri="{FF2B5EF4-FFF2-40B4-BE49-F238E27FC236}">
                <a16:creationId xmlns:a16="http://schemas.microsoft.com/office/drawing/2014/main" id="{186E2184-9EE7-4B91-A1CD-25ADE87DE572}"/>
              </a:ext>
            </a:extLst>
          </p:cNvPr>
          <p:cNvSpPr txBox="1"/>
          <p:nvPr/>
        </p:nvSpPr>
        <p:spPr>
          <a:xfrm>
            <a:off x="1199626" y="5253507"/>
            <a:ext cx="8402945" cy="646331"/>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The following slides will show how these ETFs compare to the DOW Jones Industrial Average and S&amp;P 500 Indexes.</a:t>
            </a:r>
          </a:p>
        </p:txBody>
      </p:sp>
    </p:spTree>
    <p:extLst>
      <p:ext uri="{BB962C8B-B14F-4D97-AF65-F5344CB8AC3E}">
        <p14:creationId xmlns:p14="http://schemas.microsoft.com/office/powerpoint/2010/main" val="2223942844"/>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TM02900769[[fn=Retrospect]]</Template>
  <TotalTime>181</TotalTime>
  <Words>996</Words>
  <Application>Microsoft Office PowerPoint</Application>
  <PresentationFormat>Widescreen</PresentationFormat>
  <Paragraphs>83</Paragraphs>
  <Slides>22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22</vt:i4>
      </vt:variant>
    </vt:vector>
  </HeadingPairs>
  <TitlesOfParts>
    <vt:vector size="27" baseType="lpstr">
      <vt:lpstr>Arial</vt:lpstr>
      <vt:lpstr>Calibri</vt:lpstr>
      <vt:lpstr>Calibri Light</vt:lpstr>
      <vt:lpstr>Times New Roman</vt:lpstr>
      <vt:lpstr>Retrospect</vt:lpstr>
      <vt:lpstr>How Bad Has COVID-19 Been for the Stock Market?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2020 vs 2008 Time Series for DJI and S&amp;P 500</vt:lpstr>
      <vt:lpstr>Percent Change Comparison DJI</vt:lpstr>
      <vt:lpstr>Percent Change Comparison S&amp;P 500</vt:lpstr>
      <vt:lpstr>PowerPoint Presentation</vt:lpstr>
      <vt:lpstr>PowerPoint Presentation</vt:lpstr>
      <vt:lpstr>Conclusions and Limitations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Just how bad has COVID-19 been for the stock market?</dc:title>
  <dc:creator>Jacob Avchen</dc:creator>
  <cp:lastModifiedBy>Jacob Avchen</cp:lastModifiedBy>
  <cp:revision>56</cp:revision>
  <dcterms:created xsi:type="dcterms:W3CDTF">2020-03-31T01:44:21Z</dcterms:created>
  <dcterms:modified xsi:type="dcterms:W3CDTF">2020-03-31T20:51:43Z</dcterms:modified>
</cp:coreProperties>
</file>